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263" r:id="rId2"/>
    <p:sldId id="261" r:id="rId3"/>
  </p:sldIdLst>
  <p:sldSz cx="21599525" cy="30240288"/>
  <p:notesSz cx="6858000" cy="9144000"/>
  <p:embeddedFontLst>
    <p:embeddedFont>
      <p:font typeface="KoPubWorld돋움체 Bold" panose="020B0600000101010101" charset="-127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5B9BD5"/>
    <a:srgbClr val="2E1D54"/>
    <a:srgbClr val="32205A"/>
    <a:srgbClr val="ED7D31"/>
    <a:srgbClr val="523593"/>
    <a:srgbClr val="412A74"/>
    <a:srgbClr val="21153B"/>
    <a:srgbClr val="005696"/>
    <a:srgbClr val="001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04" autoAdjust="0"/>
    <p:restoredTop sz="94660"/>
  </p:normalViewPr>
  <p:slideViewPr>
    <p:cSldViewPr snapToGrid="0">
      <p:cViewPr>
        <p:scale>
          <a:sx n="33" d="100"/>
          <a:sy n="33" d="100"/>
        </p:scale>
        <p:origin x="1758" y="-798"/>
      </p:cViewPr>
      <p:guideLst>
        <p:guide orient="horz" pos="952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commentAuthors" Target="commentAuthors.xml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0BE7-57DD-4E46-BBF3-FB5E65DACE6A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79747-0005-49E2-9E9F-906870918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871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25400-64F7-4AF7-8BBC-C769E28FA35F}" type="datetimeFigureOut">
              <a:rPr lang="ko-KR" altLang="en-US" smtClean="0"/>
              <a:t>2022-05-25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27275" y="1143000"/>
            <a:ext cx="2203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5D688-FAA0-4934-9D6C-CA2389A967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30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-320847" y="-2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9696755" cy="2122200"/>
                <a:chOff x="-6879657" y="8606760"/>
                <a:chExt cx="19696755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832803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(01)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1296465" y="8606760"/>
                  <a:ext cx="11520633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                     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9835017" cy="2122200"/>
                <a:chOff x="-6879656" y="8606760"/>
                <a:chExt cx="19835017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(02)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1201020" y="8606760"/>
                  <a:ext cx="1175434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20101338" cy="2122200"/>
                <a:chOff x="-6879656" y="8606760"/>
                <a:chExt cx="20101338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(03)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1252878" y="8606760"/>
                  <a:ext cx="11968804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62C76-06F6-4FBB-9DED-545C07DB4039}" type="datetimeFigureOut">
              <a:rPr lang="ko-KR" altLang="en-US" smtClean="0"/>
              <a:pPr/>
              <a:t>2022-05-25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339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2022-05-25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79" r:id="rId5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8300" y="2095500"/>
            <a:ext cx="19240500" cy="1234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/>
              <a:t>[</a:t>
            </a:r>
            <a:r>
              <a:rPr lang="ko-KR" altLang="en-US" sz="4400" b="1" dirty="0"/>
              <a:t>포스터 작성 시 유의사항</a:t>
            </a:r>
            <a:r>
              <a:rPr lang="en-US" altLang="ko-KR" sz="4400" b="1" dirty="0"/>
              <a:t>-</a:t>
            </a:r>
            <a:r>
              <a:rPr lang="ko-KR" altLang="en-US" sz="4400" b="1" dirty="0"/>
              <a:t>주어진 폰트 및 크기 변경 불가</a:t>
            </a:r>
            <a:r>
              <a:rPr lang="en-US" altLang="ko-KR" sz="4400" b="1" dirty="0"/>
              <a:t>]</a:t>
            </a:r>
          </a:p>
          <a:p>
            <a:endParaRPr lang="en-US" altLang="ko-KR" sz="3200" dirty="0">
              <a:latin typeface="+mn-ea"/>
            </a:endParaRPr>
          </a:p>
          <a:p>
            <a:pPr marL="514350" indent="-514350">
              <a:buAutoNum type="arabicPeriod"/>
            </a:pPr>
            <a:r>
              <a:rPr lang="ko-KR" altLang="en-US" sz="4000" dirty="0" err="1">
                <a:latin typeface="+mn-ea"/>
              </a:rPr>
              <a:t>과제명</a:t>
            </a:r>
            <a:r>
              <a:rPr lang="ko-KR" altLang="en-US" sz="4000" dirty="0">
                <a:latin typeface="+mn-ea"/>
              </a:rPr>
              <a:t> 작성</a:t>
            </a:r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- </a:t>
            </a:r>
            <a:r>
              <a:rPr lang="ko-KR" altLang="en-US" sz="4000" dirty="0" err="1">
                <a:latin typeface="+mn-ea"/>
              </a:rPr>
              <a:t>과제명이</a:t>
            </a:r>
            <a:r>
              <a:rPr lang="ko-KR" altLang="en-US" sz="4000" dirty="0">
                <a:latin typeface="+mn-ea"/>
              </a:rPr>
              <a:t> </a:t>
            </a:r>
            <a:r>
              <a:rPr lang="en-US" altLang="ko-KR" sz="4000" dirty="0">
                <a:latin typeface="+mn-ea"/>
              </a:rPr>
              <a:t>2</a:t>
            </a:r>
            <a:r>
              <a:rPr lang="ko-KR" altLang="en-US" sz="4000" dirty="0">
                <a:latin typeface="+mn-ea"/>
              </a:rPr>
              <a:t>줄일 경우</a:t>
            </a:r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:</a:t>
            </a:r>
            <a:r>
              <a:rPr lang="ko-KR" altLang="en-US" sz="4000" dirty="0">
                <a:latin typeface="+mn-ea"/>
              </a:rPr>
              <a:t> 현재 폰트와 글자 크기 유지 </a:t>
            </a:r>
            <a:r>
              <a:rPr lang="en-US" altLang="ko-KR" sz="4000" dirty="0">
                <a:latin typeface="+mn-ea"/>
              </a:rPr>
              <a:t>-</a:t>
            </a:r>
            <a:r>
              <a:rPr lang="en-US" altLang="ko-KR" sz="4000" dirty="0" err="1">
                <a:latin typeface="+mn-ea"/>
              </a:rPr>
              <a:t>KoPubWorld</a:t>
            </a:r>
            <a:r>
              <a:rPr lang="ko-KR" altLang="en-US" sz="4000" dirty="0">
                <a:latin typeface="+mn-ea"/>
              </a:rPr>
              <a:t>돋움체 </a:t>
            </a:r>
            <a:r>
              <a:rPr lang="en-US" altLang="ko-KR" sz="4000" dirty="0">
                <a:latin typeface="+mn-ea"/>
              </a:rPr>
              <a:t>Bold / </a:t>
            </a:r>
            <a:r>
              <a:rPr lang="ko-KR" altLang="en-US" sz="4000" dirty="0">
                <a:latin typeface="+mn-ea"/>
              </a:rPr>
              <a:t>글자 크기 </a:t>
            </a:r>
            <a:r>
              <a:rPr lang="en-US" altLang="ko-KR" sz="4000" dirty="0">
                <a:latin typeface="+mn-ea"/>
              </a:rPr>
              <a:t>66</a:t>
            </a:r>
          </a:p>
          <a:p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- </a:t>
            </a:r>
            <a:r>
              <a:rPr lang="ko-KR" altLang="en-US" sz="4000" dirty="0" err="1">
                <a:latin typeface="+mn-ea"/>
              </a:rPr>
              <a:t>과제명이</a:t>
            </a:r>
            <a:r>
              <a:rPr lang="ko-KR" altLang="en-US" sz="4000" dirty="0">
                <a:latin typeface="+mn-ea"/>
              </a:rPr>
              <a:t> </a:t>
            </a:r>
            <a:r>
              <a:rPr lang="en-US" altLang="ko-KR" sz="4000" dirty="0">
                <a:latin typeface="+mn-ea"/>
              </a:rPr>
              <a:t>1</a:t>
            </a:r>
            <a:r>
              <a:rPr lang="ko-KR" altLang="en-US" sz="4000" dirty="0">
                <a:latin typeface="+mn-ea"/>
              </a:rPr>
              <a:t>줄일 경우 </a:t>
            </a:r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: </a:t>
            </a:r>
            <a:r>
              <a:rPr lang="en-US" altLang="ko-KR" sz="4000" dirty="0" err="1">
                <a:latin typeface="+mn-ea"/>
              </a:rPr>
              <a:t>KoPubWorld</a:t>
            </a:r>
            <a:r>
              <a:rPr lang="ko-KR" altLang="en-US" sz="4000" dirty="0">
                <a:latin typeface="+mn-ea"/>
              </a:rPr>
              <a:t>돋움체 </a:t>
            </a:r>
            <a:r>
              <a:rPr lang="en-US" altLang="ko-KR" sz="4000" dirty="0">
                <a:latin typeface="+mn-ea"/>
              </a:rPr>
              <a:t>Bold / </a:t>
            </a:r>
            <a:r>
              <a:rPr lang="ko-KR" altLang="en-US" sz="4000" dirty="0">
                <a:latin typeface="+mn-ea"/>
              </a:rPr>
              <a:t>글자 크기만 </a:t>
            </a:r>
            <a:r>
              <a:rPr lang="en-US" altLang="ko-KR" sz="4000" dirty="0">
                <a:latin typeface="+mn-ea"/>
              </a:rPr>
              <a:t>72 </a:t>
            </a:r>
            <a:r>
              <a:rPr lang="ko-KR" altLang="en-US" sz="4000" dirty="0">
                <a:latin typeface="+mn-ea"/>
              </a:rPr>
              <a:t>로 변경</a:t>
            </a:r>
            <a:endParaRPr lang="en-US" altLang="ko-KR" sz="4000" dirty="0">
              <a:latin typeface="+mn-ea"/>
            </a:endParaRPr>
          </a:p>
          <a:p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2. </a:t>
            </a:r>
            <a:r>
              <a:rPr lang="ko-KR" altLang="en-US" sz="4000" dirty="0" err="1">
                <a:latin typeface="+mn-ea"/>
              </a:rPr>
              <a:t>팀명</a:t>
            </a:r>
            <a:r>
              <a:rPr lang="en-US" altLang="ko-KR" sz="4000" dirty="0">
                <a:latin typeface="+mn-ea"/>
              </a:rPr>
              <a:t>/ </a:t>
            </a:r>
            <a:r>
              <a:rPr lang="ko-KR" altLang="en-US" sz="4000" dirty="0" err="1">
                <a:latin typeface="+mn-ea"/>
              </a:rPr>
              <a:t>팀원명</a:t>
            </a:r>
            <a:r>
              <a:rPr lang="en-US" altLang="ko-KR" sz="4000" dirty="0">
                <a:latin typeface="+mn-ea"/>
              </a:rPr>
              <a:t>/ </a:t>
            </a:r>
            <a:r>
              <a:rPr lang="ko-KR" altLang="en-US" sz="4000" dirty="0">
                <a:latin typeface="+mn-ea"/>
              </a:rPr>
              <a:t>지도교수 작성시 </a:t>
            </a:r>
            <a:r>
              <a:rPr lang="en-US" altLang="ko-KR" sz="4000" dirty="0">
                <a:latin typeface="+mn-ea"/>
              </a:rPr>
              <a:t>: </a:t>
            </a:r>
            <a:r>
              <a:rPr lang="en-US" altLang="ko-KR" sz="4000" dirty="0" err="1">
                <a:latin typeface="+mn-ea"/>
              </a:rPr>
              <a:t>KoPubWorld</a:t>
            </a:r>
            <a:r>
              <a:rPr lang="ko-KR" altLang="en-US" sz="4000" dirty="0">
                <a:latin typeface="+mn-ea"/>
              </a:rPr>
              <a:t>돋움체 </a:t>
            </a:r>
            <a:r>
              <a:rPr lang="en-US" altLang="ko-KR" sz="4000" dirty="0">
                <a:latin typeface="+mn-ea"/>
              </a:rPr>
              <a:t>Bold / </a:t>
            </a:r>
            <a:r>
              <a:rPr lang="ko-KR" altLang="en-US" sz="4000" dirty="0">
                <a:latin typeface="+mn-ea"/>
              </a:rPr>
              <a:t>글자 크기 </a:t>
            </a:r>
            <a:r>
              <a:rPr lang="en-US" altLang="ko-KR" sz="4000" dirty="0">
                <a:latin typeface="+mn-ea"/>
              </a:rPr>
              <a:t>32</a:t>
            </a:r>
          </a:p>
          <a:p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3. </a:t>
            </a:r>
            <a:r>
              <a:rPr lang="ko-KR" altLang="en-US" sz="4000" dirty="0">
                <a:latin typeface="+mn-ea"/>
              </a:rPr>
              <a:t>본문</a:t>
            </a:r>
            <a:r>
              <a:rPr lang="en-US" altLang="ko-KR" sz="4000" dirty="0">
                <a:latin typeface="+mn-ea"/>
              </a:rPr>
              <a:t>: </a:t>
            </a:r>
            <a:r>
              <a:rPr lang="ko-KR" altLang="en-US" sz="4000" dirty="0" err="1">
                <a:latin typeface="+mn-ea"/>
              </a:rPr>
              <a:t>맑은고딕</a:t>
            </a:r>
            <a:r>
              <a:rPr lang="en-US" altLang="ko-KR" sz="4000" dirty="0">
                <a:latin typeface="+mn-ea"/>
              </a:rPr>
              <a:t>(</a:t>
            </a:r>
            <a:r>
              <a:rPr lang="ko-KR" altLang="en-US" sz="4000" dirty="0">
                <a:latin typeface="+mn-ea"/>
              </a:rPr>
              <a:t>본문</a:t>
            </a:r>
            <a:r>
              <a:rPr lang="en-US" altLang="ko-KR" sz="4000" dirty="0">
                <a:latin typeface="+mn-ea"/>
              </a:rPr>
              <a:t>)</a:t>
            </a:r>
            <a:r>
              <a:rPr lang="ko-KR" altLang="en-US" sz="4000" dirty="0">
                <a:latin typeface="+mn-ea"/>
              </a:rPr>
              <a:t> </a:t>
            </a:r>
            <a:r>
              <a:rPr lang="en-US" altLang="ko-KR" sz="4000" dirty="0">
                <a:latin typeface="+mn-ea"/>
              </a:rPr>
              <a:t>/ </a:t>
            </a:r>
            <a:r>
              <a:rPr lang="ko-KR" altLang="en-US" sz="4000" dirty="0">
                <a:latin typeface="+mn-ea"/>
              </a:rPr>
              <a:t>글자 크기 </a:t>
            </a:r>
            <a:r>
              <a:rPr lang="en-US" altLang="ko-KR" sz="4000" dirty="0">
                <a:latin typeface="+mn-ea"/>
              </a:rPr>
              <a:t>31.5</a:t>
            </a:r>
          </a:p>
          <a:p>
            <a:r>
              <a:rPr lang="en-US" altLang="ko-KR" sz="4000" dirty="0">
                <a:latin typeface="+mn-ea"/>
              </a:rPr>
              <a:t> - 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본문의 내용에 따라 글자 크기 변경 가능하나 폰트는 변경 불가</a:t>
            </a:r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** 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포스터 제출시 본 유의사항 페이지와 기타 페이지 삭제 후</a:t>
            </a:r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    </a:t>
            </a:r>
            <a:r>
              <a:rPr lang="ko-KR" altLang="en-US" sz="4000" b="1" dirty="0" err="1">
                <a:latin typeface="+mn-ea"/>
                <a:cs typeface="함초롬돋움" panose="020B0604000101010101" pitchFamily="50" charset="-127"/>
              </a:rPr>
              <a:t>본인팀의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 포스터 </a:t>
            </a:r>
            <a:r>
              <a:rPr lang="en-US" altLang="ko-KR" sz="4000" b="1" dirty="0">
                <a:latin typeface="+mn-ea"/>
                <a:cs typeface="함초롬돋움" panose="020B0604000101010101" pitchFamily="50" charset="-127"/>
              </a:rPr>
              <a:t>1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장만 </a:t>
            </a:r>
            <a:r>
              <a:rPr lang="en-US" altLang="ko-KR" sz="4000" b="1" dirty="0">
                <a:latin typeface="+mn-ea"/>
                <a:cs typeface="함초롬돋움" panose="020B0604000101010101" pitchFamily="50" charset="-127"/>
              </a:rPr>
              <a:t>pdf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와 </a:t>
            </a:r>
            <a:r>
              <a:rPr lang="en-US" altLang="ko-KR" sz="4000" b="1" dirty="0" err="1">
                <a:latin typeface="+mn-ea"/>
                <a:cs typeface="함초롬돋움" panose="020B0604000101010101" pitchFamily="50" charset="-127"/>
              </a:rPr>
              <a:t>ppt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형식으로 각각 저장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.</a:t>
            </a:r>
          </a:p>
          <a:p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    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파일명 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[22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년 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1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학기 </a:t>
            </a:r>
            <a:r>
              <a:rPr lang="ko-KR" altLang="en-US" sz="4000" dirty="0" err="1">
                <a:latin typeface="+mn-ea"/>
                <a:cs typeface="함초롬돋움" panose="020B0604000101010101" pitchFamily="50" charset="-127"/>
              </a:rPr>
              <a:t>캡스톤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-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포스터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-</a:t>
            </a:r>
            <a:r>
              <a:rPr lang="ko-KR" altLang="en-US" sz="4000" dirty="0" err="1">
                <a:latin typeface="+mn-ea"/>
                <a:cs typeface="함초롬돋움" panose="020B0604000101010101" pitchFamily="50" charset="-127"/>
              </a:rPr>
              <a:t>팀명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4000" dirty="0" err="1">
                <a:latin typeface="+mn-ea"/>
                <a:cs typeface="함초롬돋움" panose="020B0604000101010101" pitchFamily="50" charset="-127"/>
              </a:rPr>
              <a:t>팀장명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)]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으로 </a:t>
            </a:r>
            <a:r>
              <a:rPr lang="ko-KR" altLang="en-US" sz="4000" dirty="0">
                <a:latin typeface="+mn-ea"/>
              </a:rPr>
              <a:t>모두 업로드</a:t>
            </a:r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ko-KR" altLang="en-US" sz="40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E3151E-707E-523F-2BD9-FDBE09E671DA}"/>
              </a:ext>
            </a:extLst>
          </p:cNvPr>
          <p:cNvSpPr txBox="1"/>
          <p:nvPr/>
        </p:nvSpPr>
        <p:spPr>
          <a:xfrm>
            <a:off x="4011561" y="15987252"/>
            <a:ext cx="992579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150" dirty="0"/>
              <a:t>본문</a:t>
            </a:r>
          </a:p>
        </p:txBody>
      </p:sp>
    </p:spTree>
    <p:extLst>
      <p:ext uri="{BB962C8B-B14F-4D97-AF65-F5344CB8AC3E}">
        <p14:creationId xmlns:p14="http://schemas.microsoft.com/office/powerpoint/2010/main" val="40651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그룹 70">
            <a:extLst>
              <a:ext uri="{FF2B5EF4-FFF2-40B4-BE49-F238E27FC236}">
                <a16:creationId xmlns:a16="http://schemas.microsoft.com/office/drawing/2014/main" id="{39B4D076-CBB6-4C78-A00A-DE861294DD24}"/>
              </a:ext>
            </a:extLst>
          </p:cNvPr>
          <p:cNvGrpSpPr/>
          <p:nvPr/>
        </p:nvGrpSpPr>
        <p:grpSpPr>
          <a:xfrm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C33DA88A-847C-4BD4-8E6E-D60B7C46291B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E1E2FDE0-8DDF-405F-AB17-E84CAF3D31C1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과제목적</a:t>
                </a:r>
              </a:p>
            </p:txBody>
          </p:sp>
          <p:sp>
            <p:nvSpPr>
              <p:cNvPr id="75" name="직각 삼각형 74">
                <a:extLst>
                  <a:ext uri="{FF2B5EF4-FFF2-40B4-BE49-F238E27FC236}">
                    <a16:creationId xmlns:a16="http://schemas.microsoft.com/office/drawing/2014/main" id="{F78D9B11-03CA-4503-AFCE-F0D710235F1B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D30B06C8-C7C9-4170-9AE7-22CA7A8D56F5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9F8AFB12-4348-46F7-B01C-1EA97C731CAA}"/>
              </a:ext>
            </a:extLst>
          </p:cNvPr>
          <p:cNvGrpSpPr/>
          <p:nvPr/>
        </p:nvGrpSpPr>
        <p:grpSpPr>
          <a:xfrm>
            <a:off x="1346479" y="13927106"/>
            <a:ext cx="3153426" cy="750446"/>
            <a:chOff x="2500298" y="285728"/>
            <a:chExt cx="1714512" cy="571504"/>
          </a:xfrm>
          <a:solidFill>
            <a:srgbClr val="ED7D31"/>
          </a:solidFill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68F7D807-034B-4EE0-A8B9-2081EB93B482}"/>
                </a:ext>
              </a:extLst>
            </p:cNvPr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과제내용</a:t>
              </a:r>
            </a:p>
          </p:txBody>
        </p:sp>
        <p:sp>
          <p:nvSpPr>
            <p:cNvPr id="78" name="직각 삼각형 77">
              <a:extLst>
                <a:ext uri="{FF2B5EF4-FFF2-40B4-BE49-F238E27FC236}">
                  <a16:creationId xmlns:a16="http://schemas.microsoft.com/office/drawing/2014/main" id="{900C1581-7B19-45B0-A753-F62A8AC64445}"/>
                </a:ext>
              </a:extLst>
            </p:cNvPr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24DC27D-428F-494D-98A2-41566E390D4C}"/>
              </a:ext>
            </a:extLst>
          </p:cNvPr>
          <p:cNvSpPr/>
          <p:nvPr/>
        </p:nvSpPr>
        <p:spPr>
          <a:xfrm>
            <a:off x="1177750" y="13927106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3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ABD92A38-26C3-409B-B397-E86DBC113249}"/>
              </a:ext>
            </a:extLst>
          </p:cNvPr>
          <p:cNvGrpSpPr/>
          <p:nvPr/>
        </p:nvGrpSpPr>
        <p:grpSpPr>
          <a:xfrm>
            <a:off x="1177750" y="23461188"/>
            <a:ext cx="5041211" cy="750446"/>
            <a:chOff x="1224642" y="23461188"/>
            <a:chExt cx="5041211" cy="750446"/>
          </a:xfrm>
        </p:grpSpPr>
        <p:sp>
          <p:nvSpPr>
            <p:cNvPr id="84" name="직사각형 43">
              <a:extLst>
                <a:ext uri="{FF2B5EF4-FFF2-40B4-BE49-F238E27FC236}">
                  <a16:creationId xmlns:a16="http://schemas.microsoft.com/office/drawing/2014/main" id="{EC56BE77-10A4-4E54-97BD-4301BA2FDBFE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활용방안 및 기대효과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0443CA68-EFD7-4E59-9B4D-5DE78D991345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2B579D1-C527-410A-B54C-38BEE5573B9D}"/>
              </a:ext>
            </a:extLst>
          </p:cNvPr>
          <p:cNvSpPr txBox="1"/>
          <p:nvPr/>
        </p:nvSpPr>
        <p:spPr>
          <a:xfrm>
            <a:off x="783771" y="2829678"/>
            <a:ext cx="14821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TEMFO</a:t>
            </a:r>
            <a:endParaRPr lang="ko-KR" altLang="en-US" sz="72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C57B7F-DF50-49AC-A095-03EE6C257B4E}"/>
              </a:ext>
            </a:extLst>
          </p:cNvPr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AC38C2E-F1C5-46DD-B72A-A914A737D63C}"/>
              </a:ext>
            </a:extLst>
          </p:cNvPr>
          <p:cNvSpPr/>
          <p:nvPr/>
        </p:nvSpPr>
        <p:spPr>
          <a:xfrm>
            <a:off x="10179777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Pathfinder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EC1DA1-2890-4669-AD5C-D20EDF2640D8}"/>
              </a:ext>
            </a:extLst>
          </p:cNvPr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김선정 교수님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AF4853E-787E-49CF-AEBC-50EEF4D5D0CD}"/>
              </a:ext>
            </a:extLst>
          </p:cNvPr>
          <p:cNvSpPr/>
          <p:nvPr/>
        </p:nvSpPr>
        <p:spPr>
          <a:xfrm>
            <a:off x="10179777" y="5865555"/>
            <a:ext cx="5763138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김재석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최준민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박시연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b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홍채림</a:t>
            </a:r>
            <a:endParaRPr lang="en-US" altLang="ko-KR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614950-5E4B-051F-B493-806BACFADDE0}"/>
              </a:ext>
            </a:extLst>
          </p:cNvPr>
          <p:cNvSpPr txBox="1"/>
          <p:nvPr/>
        </p:nvSpPr>
        <p:spPr>
          <a:xfrm>
            <a:off x="1237119" y="8609811"/>
            <a:ext cx="10189658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150" dirty="0"/>
              <a:t>2024</a:t>
            </a:r>
            <a:r>
              <a:rPr lang="ko-KR" altLang="en-US" sz="3150" dirty="0"/>
              <a:t>년까지 우주인을 달에 보내고</a:t>
            </a:r>
            <a:r>
              <a:rPr lang="en-US" altLang="ko-KR" sz="3150" dirty="0"/>
              <a:t>, </a:t>
            </a:r>
            <a:r>
              <a:rPr lang="ko-KR" altLang="en-US" sz="3150" dirty="0"/>
              <a:t>달에 지속가능한 유인 기지를 건설하려는 나사의 아르테미스 계획이 발표되면서 큰 관심을 몰았습니다</a:t>
            </a:r>
            <a:r>
              <a:rPr lang="en-US" altLang="ko-KR" sz="3150" dirty="0"/>
              <a:t>. </a:t>
            </a:r>
            <a:r>
              <a:rPr lang="ko-KR" altLang="en-US" sz="3150" dirty="0"/>
              <a:t>저희 </a:t>
            </a:r>
            <a:r>
              <a:rPr lang="en-US" altLang="ko-KR" sz="3150" dirty="0"/>
              <a:t>Pathfinder </a:t>
            </a:r>
            <a:r>
              <a:rPr lang="ko-KR" altLang="en-US" sz="3150" dirty="0"/>
              <a:t>팀은 이 프로젝트를 통해 </a:t>
            </a:r>
            <a:r>
              <a:rPr lang="en-US" altLang="ko-KR" sz="3150" dirty="0"/>
              <a:t>“</a:t>
            </a:r>
            <a:r>
              <a:rPr lang="ko-KR" altLang="en-US" sz="3150" dirty="0"/>
              <a:t>우주에 대한 지식</a:t>
            </a:r>
            <a:r>
              <a:rPr lang="en-US" altLang="ko-KR" sz="3150" dirty="0"/>
              <a:t>” </a:t>
            </a:r>
            <a:r>
              <a:rPr lang="ko-KR" altLang="en-US" sz="3150" dirty="0"/>
              <a:t>과 </a:t>
            </a:r>
            <a:r>
              <a:rPr lang="en-US" altLang="ko-KR" sz="3150" dirty="0"/>
              <a:t>“</a:t>
            </a:r>
            <a:r>
              <a:rPr lang="ko-KR" altLang="en-US" sz="3150" dirty="0"/>
              <a:t>흥미</a:t>
            </a:r>
            <a:r>
              <a:rPr lang="en-US" altLang="ko-KR" sz="3150" dirty="0"/>
              <a:t>”, “</a:t>
            </a:r>
            <a:r>
              <a:rPr lang="ko-KR" altLang="en-US" sz="3150" dirty="0"/>
              <a:t>행성 </a:t>
            </a:r>
            <a:r>
              <a:rPr lang="ko-KR" altLang="en-US" sz="3150" dirty="0" err="1"/>
              <a:t>테라포밍</a:t>
            </a:r>
            <a:r>
              <a:rPr lang="en-US" altLang="ko-KR" sz="3150" dirty="0"/>
              <a:t>”</a:t>
            </a:r>
            <a:r>
              <a:rPr lang="ko-KR" altLang="en-US" sz="3150" dirty="0"/>
              <a:t>이 정확히 무엇인지 알려주기 위한 게임을 만들었습니다</a:t>
            </a:r>
            <a:r>
              <a:rPr lang="en-US" altLang="ko-KR" sz="3150" dirty="0"/>
              <a:t>. </a:t>
            </a:r>
            <a:r>
              <a:rPr lang="ko-KR" altLang="en-US" sz="3150" dirty="0"/>
              <a:t>추가로 </a:t>
            </a:r>
            <a:r>
              <a:rPr lang="en-US" altLang="ko-KR" sz="3150" dirty="0"/>
              <a:t> </a:t>
            </a:r>
            <a:r>
              <a:rPr lang="ko-KR" altLang="en-US" sz="3150" dirty="0"/>
              <a:t>게임의 배경 상황을 부정적인 미래로 그림으로써 사람들에게 경각심을 심어주어 환경에 대한 문제 의식을 기르고</a:t>
            </a:r>
            <a:r>
              <a:rPr lang="en-US" altLang="ko-KR" sz="3150" dirty="0"/>
              <a:t>, </a:t>
            </a:r>
            <a:r>
              <a:rPr lang="ko-KR" altLang="en-US" sz="3150" dirty="0"/>
              <a:t>게임을 플레이함으로써 자연스럽게 우주에 대한 지식을 학습하도록 합니다</a:t>
            </a:r>
            <a:r>
              <a:rPr lang="en-US" altLang="ko-KR" sz="3150" dirty="0"/>
              <a:t>.</a:t>
            </a:r>
            <a:endParaRPr lang="ko-KR" altLang="en-US" sz="315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218AA2-4DF2-B5EA-A41B-87EFFE3DA976}"/>
              </a:ext>
            </a:extLst>
          </p:cNvPr>
          <p:cNvSpPr txBox="1"/>
          <p:nvPr/>
        </p:nvSpPr>
        <p:spPr>
          <a:xfrm>
            <a:off x="1177750" y="24407408"/>
            <a:ext cx="19419250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/>
              <a:t> 해당 게임은 특정 모델에 의한 실험</a:t>
            </a:r>
            <a:r>
              <a:rPr lang="en-US" altLang="ko-KR" sz="3150" dirty="0"/>
              <a:t>, </a:t>
            </a:r>
            <a:r>
              <a:rPr lang="ko-KR" altLang="en-US" sz="3150" dirty="0"/>
              <a:t>사회현상 등을 해결하기 위한 발판이 될 수 있는 시뮬레이션 게임입니다</a:t>
            </a:r>
            <a:r>
              <a:rPr lang="en-US" altLang="ko-KR" sz="3150" dirty="0"/>
              <a:t>. </a:t>
            </a:r>
            <a:r>
              <a:rPr lang="ko-KR" altLang="en-US" sz="3150" dirty="0"/>
              <a:t>우주 과학을 기반하여 현실과 유사한 근미래의 지구 상황을 두고 플레이함으로써 플레이어는 우주 과학에 대한 전반적인 지식을 </a:t>
            </a:r>
            <a:r>
              <a:rPr lang="ko-KR" altLang="en-US" sz="3150" dirty="0" err="1"/>
              <a:t>얻게되며</a:t>
            </a:r>
            <a:r>
              <a:rPr lang="en-US" altLang="ko-KR" sz="3150" dirty="0"/>
              <a:t>, </a:t>
            </a:r>
            <a:r>
              <a:rPr lang="ko-KR" altLang="en-US" sz="3150" dirty="0"/>
              <a:t>플레이 결과를 통한 그들의 생각을 참조하여 우주에 대한 여러 사람들의 의견을 모을 수 있는 </a:t>
            </a:r>
            <a:r>
              <a:rPr lang="ko-KR" altLang="en-US" sz="3150" dirty="0" err="1"/>
              <a:t>수단으로써도</a:t>
            </a:r>
            <a:r>
              <a:rPr lang="ko-KR" altLang="en-US" sz="3150" dirty="0"/>
              <a:t> 작용이 가능하다고 생각합니다</a:t>
            </a:r>
            <a:r>
              <a:rPr lang="en-US" altLang="ko-KR" sz="3150" dirty="0"/>
              <a:t>.</a:t>
            </a:r>
          </a:p>
          <a:p>
            <a:r>
              <a:rPr lang="ko-KR" altLang="en-US" sz="3150" dirty="0"/>
              <a:t> 또한 </a:t>
            </a:r>
            <a:r>
              <a:rPr lang="en-US" altLang="ko-KR" sz="3150" dirty="0"/>
              <a:t>steam </a:t>
            </a:r>
            <a:r>
              <a:rPr lang="ko-KR" altLang="en-US" sz="3150" dirty="0"/>
              <a:t>게임 플랫폼을 이용하여 해당 게임의 </a:t>
            </a:r>
            <a:r>
              <a:rPr lang="en-US" altLang="ko-KR" sz="3150" dirty="0"/>
              <a:t>demo </a:t>
            </a:r>
            <a:r>
              <a:rPr lang="ko-KR" altLang="en-US" sz="3150" dirty="0"/>
              <a:t>버전을 런칭하여 사업화를 시작한다면</a:t>
            </a:r>
            <a:r>
              <a:rPr lang="en-US" altLang="ko-KR" sz="3150" dirty="0"/>
              <a:t>, </a:t>
            </a:r>
            <a:r>
              <a:rPr lang="ko-KR" altLang="en-US" sz="3150" dirty="0" err="1"/>
              <a:t>얼리</a:t>
            </a:r>
            <a:r>
              <a:rPr lang="ko-KR" altLang="en-US" sz="3150" dirty="0"/>
              <a:t> </a:t>
            </a:r>
            <a:r>
              <a:rPr lang="ko-KR" altLang="en-US" sz="3150" dirty="0" err="1"/>
              <a:t>엑세스</a:t>
            </a:r>
            <a:r>
              <a:rPr lang="ko-KR" altLang="en-US" sz="3150" dirty="0"/>
              <a:t> 구매 혹은 </a:t>
            </a:r>
            <a:r>
              <a:rPr lang="en-US" altLang="ko-KR" sz="3150" dirty="0"/>
              <a:t>demo</a:t>
            </a:r>
            <a:r>
              <a:rPr lang="ko-KR" altLang="en-US" sz="3150" dirty="0"/>
              <a:t>버전의 대운로드 수에 따른 타당한 투자 근거를 확보하여 투자처의 지원을 받고 사업을 </a:t>
            </a:r>
            <a:r>
              <a:rPr lang="ko-KR" altLang="en-US" sz="3150" dirty="0" err="1"/>
              <a:t>확장시켜가는</a:t>
            </a:r>
            <a:r>
              <a:rPr lang="ko-KR" altLang="en-US" sz="3150" dirty="0"/>
              <a:t> 방식을 </a:t>
            </a:r>
            <a:r>
              <a:rPr lang="ko-KR" altLang="en-US" sz="3150" dirty="0" err="1"/>
              <a:t>채택하는것이</a:t>
            </a:r>
            <a:r>
              <a:rPr lang="ko-KR" altLang="en-US" sz="3150" dirty="0"/>
              <a:t> 합리적이라고 생각하며</a:t>
            </a:r>
            <a:r>
              <a:rPr lang="en-US" altLang="ko-KR" sz="3150" dirty="0"/>
              <a:t>, </a:t>
            </a:r>
            <a:r>
              <a:rPr lang="ko-KR" altLang="en-US" sz="3150" dirty="0"/>
              <a:t>누구나 가볍게 즐기는 용도로 플레이하긴 어려운 시뮬레이션 게임의 특징상 시뮬레이션 게임 자체에 흥미가 있거나</a:t>
            </a:r>
            <a:r>
              <a:rPr lang="en-US" altLang="ko-KR" sz="3150" dirty="0"/>
              <a:t>, </a:t>
            </a:r>
            <a:r>
              <a:rPr lang="ko-KR" altLang="en-US" sz="3150" dirty="0"/>
              <a:t>우주 전반적인 관심을 가진 매니아 계층 유저들을 판매 타깃으로 하여 게임을 </a:t>
            </a:r>
            <a:r>
              <a:rPr lang="ko-KR" altLang="en-US" sz="3150" dirty="0" err="1"/>
              <a:t>확장시키는것이</a:t>
            </a:r>
            <a:r>
              <a:rPr lang="ko-KR" altLang="en-US" sz="3150" dirty="0"/>
              <a:t> 바람직하다고 생각합니다</a:t>
            </a:r>
            <a:r>
              <a:rPr lang="en-US" altLang="ko-KR" sz="3150" dirty="0"/>
              <a:t>.</a:t>
            </a:r>
            <a:endParaRPr lang="ko-KR" altLang="en-US" sz="315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0AA375A-532E-B8A9-6F2E-241A18C5C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114" y="14810165"/>
            <a:ext cx="6106377" cy="344853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BE85AFA-876E-B363-AC26-71D463603407}"/>
              </a:ext>
            </a:extLst>
          </p:cNvPr>
          <p:cNvSpPr txBox="1"/>
          <p:nvPr/>
        </p:nvSpPr>
        <p:spPr>
          <a:xfrm>
            <a:off x="1262114" y="18345018"/>
            <a:ext cx="295592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/>
              <a:t>태양계 디자인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9FFCE4A0-1D67-C6AB-C3E5-3272406C3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2975" y="14810165"/>
            <a:ext cx="6557405" cy="344853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7B4367D-0284-6328-F566-65A983EAD3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62698" y="14837686"/>
            <a:ext cx="5008428" cy="346585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E9604CA-57DB-73F1-DEC8-8B37A0FE31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4129" y="19120925"/>
            <a:ext cx="6503949" cy="346329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DEE23C4-992C-0DD5-BAE4-A1D0F3EA24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3234" y="19108231"/>
            <a:ext cx="6316353" cy="34632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22C5D7B-ECA4-C792-7EAC-BD59C659CF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14744" y="19108232"/>
            <a:ext cx="6282256" cy="3463295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5D79480-E5D3-91CD-C566-43202452C8F6}"/>
              </a:ext>
            </a:extLst>
          </p:cNvPr>
          <p:cNvSpPr txBox="1"/>
          <p:nvPr/>
        </p:nvSpPr>
        <p:spPr>
          <a:xfrm>
            <a:off x="7562975" y="18345018"/>
            <a:ext cx="661949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/>
              <a:t>달 행성 및 </a:t>
            </a:r>
            <a:r>
              <a:rPr lang="en-US" altLang="ko-KR" sz="3150" dirty="0"/>
              <a:t>UI </a:t>
            </a:r>
            <a:endParaRPr lang="ko-KR" altLang="en-US" sz="315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3B4A941-BA67-DC11-5D46-7C786D883222}"/>
              </a:ext>
            </a:extLst>
          </p:cNvPr>
          <p:cNvSpPr txBox="1"/>
          <p:nvPr/>
        </p:nvSpPr>
        <p:spPr>
          <a:xfrm>
            <a:off x="14465869" y="18354321"/>
            <a:ext cx="587154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/>
              <a:t>달 표면 위에 올릴 연구기지 제작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35FBFE-CD73-1916-5F33-E1AD880C16C9}"/>
              </a:ext>
            </a:extLst>
          </p:cNvPr>
          <p:cNvSpPr txBox="1"/>
          <p:nvPr/>
        </p:nvSpPr>
        <p:spPr>
          <a:xfrm>
            <a:off x="882361" y="22702069"/>
            <a:ext cx="698748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/>
              <a:t>게임 진행 요소 </a:t>
            </a:r>
            <a:r>
              <a:rPr lang="en-US" altLang="ko-KR" sz="3150" dirty="0"/>
              <a:t>(</a:t>
            </a:r>
            <a:r>
              <a:rPr lang="ko-KR" altLang="en-US" sz="3150" dirty="0"/>
              <a:t>연구를 통한 레벨 변화</a:t>
            </a:r>
            <a:r>
              <a:rPr lang="en-US" altLang="ko-KR" sz="3150" dirty="0"/>
              <a:t>) </a:t>
            </a:r>
            <a:endParaRPr lang="ko-KR" altLang="en-US" sz="315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2892C1F-4EA1-69BF-DEB5-7FA00511BDBD}"/>
              </a:ext>
            </a:extLst>
          </p:cNvPr>
          <p:cNvSpPr txBox="1"/>
          <p:nvPr/>
        </p:nvSpPr>
        <p:spPr>
          <a:xfrm>
            <a:off x="8117029" y="22744339"/>
            <a:ext cx="536299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/>
              <a:t>플레이화면 </a:t>
            </a:r>
            <a:r>
              <a:rPr lang="en-US" altLang="ko-KR" sz="3150" dirty="0"/>
              <a:t>(</a:t>
            </a:r>
            <a:r>
              <a:rPr lang="ko-KR" altLang="en-US" sz="3150" dirty="0"/>
              <a:t>달 </a:t>
            </a:r>
            <a:r>
              <a:rPr lang="en-US" altLang="ko-KR" sz="3150" dirty="0"/>
              <a:t>&amp; </a:t>
            </a:r>
            <a:r>
              <a:rPr lang="ko-KR" altLang="en-US" sz="3150" dirty="0"/>
              <a:t>연구기지</a:t>
            </a:r>
            <a:r>
              <a:rPr lang="en-US" altLang="ko-KR" sz="3150" dirty="0"/>
              <a:t>)</a:t>
            </a:r>
            <a:r>
              <a:rPr lang="ko-KR" altLang="en-US" sz="3150" dirty="0"/>
              <a:t>  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5F51CE-F95B-CC23-4AF7-53E78057A92A}"/>
              </a:ext>
            </a:extLst>
          </p:cNvPr>
          <p:cNvSpPr txBox="1"/>
          <p:nvPr/>
        </p:nvSpPr>
        <p:spPr>
          <a:xfrm>
            <a:off x="14313743" y="22626171"/>
            <a:ext cx="650633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150" dirty="0" err="1"/>
              <a:t>인트로</a:t>
            </a:r>
            <a:r>
              <a:rPr lang="ko-KR" altLang="en-US" sz="3150" dirty="0"/>
              <a:t> 제작</a:t>
            </a:r>
            <a:r>
              <a:rPr lang="en-US" altLang="ko-KR" sz="3150" dirty="0"/>
              <a:t>(</a:t>
            </a:r>
            <a:r>
              <a:rPr lang="ko-KR" altLang="en-US" sz="3150" dirty="0"/>
              <a:t>배경상황 및 서사 설명</a:t>
            </a:r>
            <a:r>
              <a:rPr lang="en-US" altLang="ko-KR" sz="3150" dirty="0"/>
              <a:t>)</a:t>
            </a:r>
            <a:endParaRPr lang="ko-KR" altLang="en-US" sz="315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2986CF-620D-437A-560B-0069859D6066}"/>
              </a:ext>
            </a:extLst>
          </p:cNvPr>
          <p:cNvSpPr/>
          <p:nvPr/>
        </p:nvSpPr>
        <p:spPr>
          <a:xfrm>
            <a:off x="11849100" y="7810500"/>
            <a:ext cx="8222026" cy="5254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/>
              <a:t>공간을 채우고 싶다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49550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</TotalTime>
  <Words>383</Words>
  <Application>Microsoft Office PowerPoint</Application>
  <PresentationFormat>사용자 지정</PresentationFormat>
  <Paragraphs>37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KoPubWorld돋움체 Bold</vt:lpstr>
      <vt:lpstr>Calibri Light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junmin choi</cp:lastModifiedBy>
  <cp:revision>30</cp:revision>
  <dcterms:created xsi:type="dcterms:W3CDTF">2020-11-19T05:40:31Z</dcterms:created>
  <dcterms:modified xsi:type="dcterms:W3CDTF">2022-05-24T19:59:13Z</dcterms:modified>
</cp:coreProperties>
</file>

<file path=docProps/thumbnail.jpeg>
</file>